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83" r:id="rId3"/>
    <p:sldId id="278" r:id="rId4"/>
    <p:sldId id="280" r:id="rId5"/>
    <p:sldId id="281" r:id="rId6"/>
    <p:sldId id="282" r:id="rId7"/>
    <p:sldId id="284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2F64"/>
    <a:srgbClr val="000099"/>
    <a:srgbClr val="150860"/>
    <a:srgbClr val="1C1573"/>
    <a:srgbClr val="283E84"/>
    <a:srgbClr val="211D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6305" autoAdjust="0"/>
  </p:normalViewPr>
  <p:slideViewPr>
    <p:cSldViewPr>
      <p:cViewPr varScale="1">
        <p:scale>
          <a:sx n="66" d="100"/>
          <a:sy n="66" d="100"/>
        </p:scale>
        <p:origin x="792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BE1A3C-79C5-4915-A200-F169B12F561B}" type="datetimeFigureOut">
              <a:rPr lang="en-IN" smtClean="0"/>
              <a:t>14-02-2022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445808-6EFD-40BA-B4BF-684B2CD68D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598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45808-6EFD-40BA-B4BF-684B2CD68DCD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6866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Contributing to OSS Projects </a:t>
            </a:r>
            <a:r>
              <a:rPr lang="en-IN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- </a:t>
            </a:r>
            <a:r>
              <a:rPr lang="en-IN" dirty="0" smtClean="0"/>
              <a:t/>
            </a:r>
            <a:br>
              <a:rPr lang="en-IN" dirty="0" smtClean="0"/>
            </a:br>
            <a:r>
              <a:rPr lang="en-IN" dirty="0"/>
              <a:t>Starting your own Open Source Project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Ritu</a:t>
            </a:r>
            <a:r>
              <a:rPr lang="en-US" dirty="0" smtClean="0"/>
              <a:t> Arora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Assistant Professor (Off-Campus</a:t>
            </a:r>
            <a:r>
              <a:rPr lang="en-IN" dirty="0" smtClean="0"/>
              <a:t>)</a:t>
            </a:r>
            <a:endParaRPr lang="en-IN" dirty="0"/>
          </a:p>
          <a:p>
            <a:r>
              <a:rPr lang="en-IN" dirty="0"/>
              <a:t> Department of Computer Science &amp; Information Systems</a:t>
            </a:r>
          </a:p>
          <a:p>
            <a:r>
              <a:rPr lang="en-IN" dirty="0"/>
              <a:t> BITS, </a:t>
            </a:r>
            <a:r>
              <a:rPr lang="en-IN" dirty="0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Starting your own Open Source Project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sz="1900" dirty="0" smtClean="0"/>
              <a:t>Develop a new idea</a:t>
            </a:r>
          </a:p>
          <a:p>
            <a:pPr>
              <a:lnSpc>
                <a:spcPct val="150000"/>
              </a:lnSpc>
            </a:pPr>
            <a:r>
              <a:rPr lang="en-IN" sz="1900" dirty="0" smtClean="0"/>
              <a:t>Evaluate the concept or idea</a:t>
            </a:r>
          </a:p>
          <a:p>
            <a:pPr>
              <a:lnSpc>
                <a:spcPct val="150000"/>
              </a:lnSpc>
            </a:pPr>
            <a:r>
              <a:rPr lang="en-IN" sz="1900" dirty="0" smtClean="0"/>
              <a:t>Study and analyse if something is already available?</a:t>
            </a:r>
          </a:p>
          <a:p>
            <a:pPr lvl="1">
              <a:lnSpc>
                <a:spcPct val="150000"/>
              </a:lnSpc>
            </a:pPr>
            <a:r>
              <a:rPr lang="en-IN" sz="1700" dirty="0"/>
              <a:t>If yes, improvise your idea.</a:t>
            </a:r>
          </a:p>
          <a:p>
            <a:pPr lvl="1">
              <a:lnSpc>
                <a:spcPct val="150000"/>
              </a:lnSpc>
            </a:pPr>
            <a:r>
              <a:rPr lang="en-IN" sz="1700" dirty="0" smtClean="0"/>
              <a:t>If no, move ahead. </a:t>
            </a:r>
          </a:p>
          <a:p>
            <a:pPr>
              <a:lnSpc>
                <a:spcPct val="150000"/>
              </a:lnSpc>
            </a:pPr>
            <a:r>
              <a:rPr lang="en-IN" sz="1900" dirty="0" smtClean="0"/>
              <a:t>Evaluate if you posses the required skills and expertise?</a:t>
            </a:r>
          </a:p>
          <a:p>
            <a:pPr lvl="1">
              <a:lnSpc>
                <a:spcPct val="150000"/>
              </a:lnSpc>
            </a:pPr>
            <a:r>
              <a:rPr lang="en-IN" sz="1700" dirty="0" smtClean="0"/>
              <a:t>If no, work with the community to gain the same and later, re-evaluate.</a:t>
            </a:r>
          </a:p>
          <a:p>
            <a:pPr lvl="1">
              <a:lnSpc>
                <a:spcPct val="150000"/>
              </a:lnSpc>
            </a:pPr>
            <a:r>
              <a:rPr lang="en-IN" sz="1700" dirty="0" smtClean="0"/>
              <a:t>If yes, Start your own project…………..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IN" dirty="0"/>
              <a:t>Prerequisites for starting a new OSS </a:t>
            </a:r>
            <a:r>
              <a:rPr lang="en-IN" dirty="0" smtClean="0"/>
              <a:t>project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42911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Starting your own Open Source Project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 smtClean="0"/>
              <a:t>Here </a:t>
            </a:r>
            <a:r>
              <a:rPr lang="en-IN" dirty="0"/>
              <a:t>are </a:t>
            </a:r>
            <a:r>
              <a:rPr lang="en-IN" dirty="0" smtClean="0"/>
              <a:t>some </a:t>
            </a:r>
            <a:r>
              <a:rPr lang="en-IN" dirty="0"/>
              <a:t>ways in </a:t>
            </a:r>
            <a:r>
              <a:rPr lang="en-IN" dirty="0" smtClean="0"/>
              <a:t>which the </a:t>
            </a:r>
            <a:r>
              <a:rPr lang="en-IN" dirty="0"/>
              <a:t>work on an open-source project can start: 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An </a:t>
            </a:r>
            <a:r>
              <a:rPr lang="en-IN" dirty="0" smtClean="0"/>
              <a:t>individual conceptualises the idea for </a:t>
            </a:r>
            <a:r>
              <a:rPr lang="en-IN" dirty="0"/>
              <a:t>a </a:t>
            </a:r>
            <a:r>
              <a:rPr lang="en-IN" dirty="0" smtClean="0"/>
              <a:t>project and announces </a:t>
            </a:r>
            <a:r>
              <a:rPr lang="en-IN" dirty="0"/>
              <a:t>the </a:t>
            </a:r>
            <a:r>
              <a:rPr lang="en-IN" dirty="0" smtClean="0"/>
              <a:t>same </a:t>
            </a:r>
            <a:r>
              <a:rPr lang="en-IN" dirty="0"/>
              <a:t>in public.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An </a:t>
            </a:r>
            <a:r>
              <a:rPr lang="en-IN" dirty="0" smtClean="0"/>
              <a:t>individual starts the implementation on the project codebase (limited </a:t>
            </a:r>
            <a:r>
              <a:rPr lang="en-IN" dirty="0"/>
              <a:t>but </a:t>
            </a:r>
            <a:r>
              <a:rPr lang="en-IN" dirty="0" smtClean="0"/>
              <a:t>working), </a:t>
            </a:r>
            <a:r>
              <a:rPr lang="en-IN" dirty="0"/>
              <a:t>releases it to the public as the first version of </a:t>
            </a:r>
            <a:r>
              <a:rPr lang="en-IN" dirty="0" smtClean="0"/>
              <a:t>the </a:t>
            </a:r>
            <a:r>
              <a:rPr lang="en-IN" dirty="0"/>
              <a:t>open-source </a:t>
            </a:r>
            <a:r>
              <a:rPr lang="en-IN" dirty="0" smtClean="0"/>
              <a:t>project.</a:t>
            </a:r>
            <a:endParaRPr lang="en-IN" dirty="0"/>
          </a:p>
          <a:p>
            <a:pPr lvl="1">
              <a:lnSpc>
                <a:spcPct val="150000"/>
              </a:lnSpc>
            </a:pPr>
            <a:r>
              <a:rPr lang="en-IN" dirty="0"/>
              <a:t>The source code of a mature project is released to the public.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A well-established open-source project </a:t>
            </a:r>
            <a:r>
              <a:rPr lang="en-IN" dirty="0" smtClean="0"/>
              <a:t>is </a:t>
            </a:r>
            <a:r>
              <a:rPr lang="en-IN" dirty="0"/>
              <a:t>forked by an interested </a:t>
            </a:r>
            <a:r>
              <a:rPr lang="en-IN" dirty="0" smtClean="0"/>
              <a:t>individual or outside organization with the intend to extend it.</a:t>
            </a:r>
          </a:p>
          <a:p>
            <a:pPr lvl="1">
              <a:lnSpc>
                <a:spcPct val="150000"/>
              </a:lnSpc>
            </a:pPr>
            <a:endParaRPr lang="en-IN" sz="1100" dirty="0"/>
          </a:p>
          <a:p>
            <a:pPr marL="0" indent="0">
              <a:lnSpc>
                <a:spcPct val="150000"/>
              </a:lnSpc>
              <a:buNone/>
            </a:pPr>
            <a:r>
              <a:rPr lang="en-IN" dirty="0" smtClean="0"/>
              <a:t>Eric </a:t>
            </a:r>
            <a:r>
              <a:rPr lang="en-IN" dirty="0"/>
              <a:t>Raymond observed in his essay </a:t>
            </a:r>
            <a:r>
              <a:rPr lang="en-IN" b="1" i="1" dirty="0"/>
              <a:t>The Cathedral and the Bazaar</a:t>
            </a:r>
            <a:r>
              <a:rPr lang="en-IN" b="1" dirty="0"/>
              <a:t> </a:t>
            </a:r>
            <a:r>
              <a:rPr lang="en-IN" dirty="0"/>
              <a:t>that </a:t>
            </a:r>
            <a:r>
              <a:rPr lang="en-IN" dirty="0" smtClean="0"/>
              <a:t>- announcing </a:t>
            </a:r>
            <a:r>
              <a:rPr lang="en-IN" dirty="0"/>
              <a:t>the intent for a project is usually inferior to releasing a working project to the </a:t>
            </a:r>
            <a:r>
              <a:rPr lang="en-IN" dirty="0" smtClean="0"/>
              <a:t>public</a:t>
            </a:r>
            <a:r>
              <a:rPr lang="en-IN" dirty="0"/>
              <a:t>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4581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Starting your own Open Source Project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sz="1900" dirty="0" smtClean="0"/>
              <a:t>Feasibility study Phase – Investigate what already exists – if a similar or same project exists – refine or improvise on your idea</a:t>
            </a:r>
          </a:p>
          <a:p>
            <a:pPr>
              <a:lnSpc>
                <a:spcPct val="150000"/>
              </a:lnSpc>
            </a:pPr>
            <a:r>
              <a:rPr lang="en-IN" sz="1900" dirty="0" smtClean="0"/>
              <a:t>Stage 1: </a:t>
            </a:r>
            <a:r>
              <a:rPr lang="en-IN" sz="1900" dirty="0" smtClean="0">
                <a:solidFill>
                  <a:srgbClr val="C00000"/>
                </a:solidFill>
              </a:rPr>
              <a:t>Initiation Phase: </a:t>
            </a:r>
            <a:r>
              <a:rPr lang="en-IN" sz="1900" dirty="0" smtClean="0"/>
              <a:t>in case a new </a:t>
            </a:r>
            <a:r>
              <a:rPr lang="en-IN" sz="1900" dirty="0"/>
              <a:t>project is </a:t>
            </a:r>
            <a:r>
              <a:rPr lang="en-IN" sz="1900" dirty="0" smtClean="0"/>
              <a:t>started</a:t>
            </a:r>
          </a:p>
          <a:p>
            <a:pPr lvl="1">
              <a:lnSpc>
                <a:spcPct val="110000"/>
              </a:lnSpc>
              <a:spcBef>
                <a:spcPts val="0"/>
              </a:spcBef>
            </a:pPr>
            <a:r>
              <a:rPr lang="en-IN" dirty="0" smtClean="0"/>
              <a:t>Problem Identification</a:t>
            </a:r>
          </a:p>
          <a:p>
            <a:pPr lvl="1">
              <a:lnSpc>
                <a:spcPct val="110000"/>
              </a:lnSpc>
              <a:spcBef>
                <a:spcPts val="0"/>
              </a:spcBef>
            </a:pPr>
            <a:r>
              <a:rPr lang="en-IN" dirty="0" smtClean="0"/>
              <a:t>Searching for Development Team</a:t>
            </a:r>
          </a:p>
          <a:p>
            <a:pPr lvl="1">
              <a:lnSpc>
                <a:spcPct val="110000"/>
              </a:lnSpc>
              <a:spcBef>
                <a:spcPts val="0"/>
              </a:spcBef>
            </a:pPr>
            <a:r>
              <a:rPr lang="en-IN" dirty="0" smtClean="0"/>
              <a:t>Solution Identification and development of a Work Plan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sz="1900" dirty="0"/>
              <a:t>Stage </a:t>
            </a:r>
            <a:r>
              <a:rPr lang="en-IN" sz="1900" dirty="0" smtClean="0"/>
              <a:t>2: </a:t>
            </a:r>
            <a:r>
              <a:rPr lang="en-IN" sz="1900" dirty="0" smtClean="0">
                <a:solidFill>
                  <a:srgbClr val="C00000"/>
                </a:solidFill>
              </a:rPr>
              <a:t>Execution </a:t>
            </a:r>
            <a:r>
              <a:rPr lang="en-IN" sz="1900" dirty="0">
                <a:solidFill>
                  <a:srgbClr val="C00000"/>
                </a:solidFill>
              </a:rPr>
              <a:t>Phase: </a:t>
            </a:r>
            <a:r>
              <a:rPr lang="en-IN" sz="1900" dirty="0"/>
              <a:t>in case </a:t>
            </a:r>
            <a:r>
              <a:rPr lang="en-IN" sz="1900" dirty="0" smtClean="0"/>
              <a:t>an </a:t>
            </a:r>
            <a:r>
              <a:rPr lang="en-IN" sz="1900" dirty="0"/>
              <a:t>existing project is </a:t>
            </a:r>
            <a:r>
              <a:rPr lang="en-IN" sz="1900" dirty="0" smtClean="0"/>
              <a:t>adopted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IN" dirty="0" smtClean="0"/>
              <a:t>Code Development and Testing 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IN" dirty="0" smtClean="0"/>
              <a:t>Code Review and Commit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IN" dirty="0" smtClean="0"/>
              <a:t>Documentation</a:t>
            </a:r>
          </a:p>
          <a:p>
            <a:pPr>
              <a:lnSpc>
                <a:spcPct val="150000"/>
              </a:lnSpc>
            </a:pPr>
            <a:r>
              <a:rPr lang="en-IN" sz="1900" dirty="0" smtClean="0"/>
              <a:t>Stage 3: </a:t>
            </a:r>
            <a:r>
              <a:rPr lang="en-IN" sz="1900" dirty="0" smtClean="0">
                <a:solidFill>
                  <a:srgbClr val="C00000"/>
                </a:solidFill>
              </a:rPr>
              <a:t>Release </a:t>
            </a:r>
            <a:r>
              <a:rPr lang="en-IN" sz="1900" dirty="0">
                <a:solidFill>
                  <a:srgbClr val="C00000"/>
                </a:solidFill>
              </a:rPr>
              <a:t>Phase: </a:t>
            </a:r>
            <a:r>
              <a:rPr lang="en-IN" sz="1900" dirty="0" smtClean="0"/>
              <a:t>Release code to the public</a:t>
            </a:r>
            <a:endParaRPr lang="en-IN" sz="1900" dirty="0"/>
          </a:p>
          <a:p>
            <a:pPr lvl="1">
              <a:lnSpc>
                <a:spcPct val="150000"/>
              </a:lnSpc>
            </a:pPr>
            <a:endParaRPr lang="en-IN" dirty="0" smtClean="0"/>
          </a:p>
          <a:p>
            <a:pPr lvl="1">
              <a:lnSpc>
                <a:spcPct val="150000"/>
              </a:lnSpc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Process model for development of Open Source Software Projects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5472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Starting your own Open Source Project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 smtClean="0"/>
              <a:t>In </a:t>
            </a:r>
            <a:r>
              <a:rPr lang="en-IN" dirty="0"/>
              <a:t>order to do this, you need to:</a:t>
            </a:r>
          </a:p>
          <a:p>
            <a:r>
              <a:rPr lang="en-IN" dirty="0"/>
              <a:t>Establish a goal for your project</a:t>
            </a:r>
          </a:p>
          <a:p>
            <a:endParaRPr lang="en-IN" sz="1050" dirty="0"/>
          </a:p>
          <a:p>
            <a:r>
              <a:rPr lang="en-IN" dirty="0"/>
              <a:t>Create a plan, roadmap or strategy to accomplish your goal</a:t>
            </a:r>
          </a:p>
          <a:p>
            <a:pPr lvl="1"/>
            <a:r>
              <a:rPr lang="en-IN" dirty="0"/>
              <a:t>Choose an existing, popular license</a:t>
            </a:r>
          </a:p>
          <a:p>
            <a:pPr lvl="1"/>
            <a:r>
              <a:rPr lang="en-IN" dirty="0"/>
              <a:t>Build an official web site for your project</a:t>
            </a:r>
          </a:p>
          <a:p>
            <a:pPr lvl="1"/>
            <a:endParaRPr lang="en-IN" sz="1200" dirty="0"/>
          </a:p>
          <a:p>
            <a:r>
              <a:rPr lang="en-IN" dirty="0"/>
              <a:t>Find community members</a:t>
            </a:r>
          </a:p>
          <a:p>
            <a:pPr lvl="1"/>
            <a:r>
              <a:rPr lang="en-IN" dirty="0"/>
              <a:t>Raise awareness</a:t>
            </a:r>
          </a:p>
          <a:p>
            <a:pPr lvl="1"/>
            <a:r>
              <a:rPr lang="en-IN" dirty="0"/>
              <a:t>Post your project details to relevant forums</a:t>
            </a:r>
          </a:p>
          <a:p>
            <a:pPr lvl="1"/>
            <a:r>
              <a:rPr lang="en-IN" dirty="0"/>
              <a:t>Set up communication channel for your project</a:t>
            </a:r>
          </a:p>
          <a:p>
            <a:pPr lvl="1"/>
            <a:r>
              <a:rPr lang="en-IN" dirty="0"/>
              <a:t>Create separate mailing </a:t>
            </a:r>
            <a:r>
              <a:rPr lang="en-IN" dirty="0" smtClean="0"/>
              <a:t>lists, project-specific discussion boards etc.</a:t>
            </a:r>
            <a:endParaRPr lang="en-IN" dirty="0"/>
          </a:p>
          <a:p>
            <a:pPr lvl="1"/>
            <a:r>
              <a:rPr lang="en-IN" dirty="0"/>
              <a:t>Request contributors to further promote your project – efforts multiply</a:t>
            </a:r>
          </a:p>
          <a:p>
            <a:pPr lvl="2"/>
            <a:endParaRPr lang="en-IN" sz="1600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Develop the eco-system for the </a:t>
            </a:r>
            <a:r>
              <a:rPr lang="en-IN" dirty="0" smtClean="0"/>
              <a:t>project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25209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Starting your own Open Source Project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038599"/>
          </a:xfrm>
        </p:spPr>
        <p:txBody>
          <a:bodyPr/>
          <a:lstStyle/>
          <a:p>
            <a:r>
              <a:rPr lang="en-IN" dirty="0" smtClean="0"/>
              <a:t>Choose </a:t>
            </a:r>
            <a:r>
              <a:rPr lang="en-IN" dirty="0"/>
              <a:t>and setup other technical requirements of the project, which includes software development tools for:</a:t>
            </a:r>
          </a:p>
          <a:p>
            <a:pPr lvl="1"/>
            <a:r>
              <a:rPr lang="en-IN" dirty="0"/>
              <a:t>version control, </a:t>
            </a:r>
          </a:p>
          <a:p>
            <a:pPr lvl="1"/>
            <a:r>
              <a:rPr lang="en-IN" dirty="0"/>
              <a:t>issue tracking, </a:t>
            </a:r>
          </a:p>
          <a:p>
            <a:pPr lvl="1"/>
            <a:r>
              <a:rPr lang="en-IN" dirty="0"/>
              <a:t>automating build process, </a:t>
            </a:r>
          </a:p>
          <a:p>
            <a:pPr lvl="1"/>
            <a:r>
              <a:rPr lang="en-IN" dirty="0"/>
              <a:t>designing, </a:t>
            </a:r>
          </a:p>
          <a:p>
            <a:pPr lvl="1"/>
            <a:r>
              <a:rPr lang="en-IN" dirty="0"/>
              <a:t>coding and testing</a:t>
            </a:r>
            <a:r>
              <a:rPr lang="en-IN" dirty="0" smtClean="0"/>
              <a:t>.</a:t>
            </a:r>
          </a:p>
          <a:p>
            <a:pPr lvl="1"/>
            <a:endParaRPr lang="en-IN" sz="2000" dirty="0"/>
          </a:p>
          <a:p>
            <a:r>
              <a:rPr lang="en-IN" dirty="0"/>
              <a:t>Arrange for necessary funds, if required.</a:t>
            </a:r>
          </a:p>
          <a:p>
            <a:endParaRPr lang="en-IN" sz="2200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Develop the eco-system for the </a:t>
            </a:r>
            <a:r>
              <a:rPr lang="en-IN" dirty="0" smtClean="0"/>
              <a:t>project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845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References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IN" dirty="0"/>
              <a:t>https://</a:t>
            </a:r>
            <a:r>
              <a:rPr lang="en-IN" dirty="0" smtClean="0"/>
              <a:t>en.wikipedia.org/wiki/Open-source_software_development (Process Model for development of Open Source Software Projects)</a:t>
            </a:r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7523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029200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</a:p>
          <a:p>
            <a:r>
              <a:rPr lang="en-IN" dirty="0" smtClean="0"/>
              <a:t>Working With Git and GitHub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4830</TotalTime>
  <Words>504</Words>
  <Application>Microsoft Office PowerPoint</Application>
  <PresentationFormat>Widescreen</PresentationFormat>
  <Paragraphs>66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Light</vt:lpstr>
      <vt:lpstr>Office Theme</vt:lpstr>
      <vt:lpstr>Contributing to OSS Projects -  Starting your own Open Source Project</vt:lpstr>
      <vt:lpstr>Starting your own Open Source Project</vt:lpstr>
      <vt:lpstr>Starting your own Open Source Project</vt:lpstr>
      <vt:lpstr>Starting your own Open Source Project</vt:lpstr>
      <vt:lpstr>Starting your own Open Source Project</vt:lpstr>
      <vt:lpstr>Starting your own Open Source Project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Hewlett-Packard Company</cp:lastModifiedBy>
  <cp:revision>382</cp:revision>
  <dcterms:created xsi:type="dcterms:W3CDTF">2018-10-16T06:13:57Z</dcterms:created>
  <dcterms:modified xsi:type="dcterms:W3CDTF">2022-02-14T05:02:08Z</dcterms:modified>
</cp:coreProperties>
</file>

<file path=docProps/thumbnail.jpeg>
</file>